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4" r:id="rId22"/>
    <p:sldId id="276" r:id="rId23"/>
    <p:sldId id="277" r:id="rId24"/>
    <p:sldId id="278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22" y="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7139F-DBB8-46D8-AED2-1322896D47A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30FB3-AFBE-4DE4-964E-2C6DE6F8E7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3690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30FB3-AFBE-4DE4-964E-2C6DE6F8E7C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261022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619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2895600" algn="l"/>
                <a:tab pos="5819775" algn="l"/>
              </a:tabLst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Comic Sans MS" pitchFamily="66" charset="0"/>
                <a:ea typeface="Times New Roman" pitchFamily="18" charset="0"/>
              </a:rPr>
              <a:t>Тема 2. Формирование многоукладной экономики сельского хозяйства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428604"/>
            <a:ext cx="7498080" cy="3071834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rgbClr val="003300"/>
                </a:solidFill>
                <a:latin typeface="Comic Sans MS" pitchFamily="66" charset="0"/>
              </a:rPr>
              <a:t>Партнёрство</a:t>
            </a:r>
            <a:r>
              <a:rPr lang="ru-RU" sz="2800" dirty="0" smtClean="0">
                <a:solidFill>
                  <a:srgbClr val="003300"/>
                </a:solidFill>
                <a:latin typeface="Comic Sans MS" pitchFamily="66" charset="0"/>
              </a:rPr>
              <a:t> – является естественным развитием единоличного владения, это форма организации бизнеса, при которой два или более отдельных лица договариваются о владении предприятием и его управлением.</a:t>
            </a: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43248"/>
            <a:ext cx="44577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14290"/>
            <a:ext cx="7498080" cy="2286016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Корпорация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 – это правовая форма бизнеса, которая существует, как юридический субъект, чья собственность разделена на </a:t>
            </a:r>
            <a:r>
              <a:rPr lang="ru-RU" b="1" u="sng" dirty="0" smtClean="0">
                <a:solidFill>
                  <a:srgbClr val="003300"/>
                </a:solidFill>
                <a:latin typeface="Comic Sans MS" pitchFamily="66" charset="0"/>
              </a:rPr>
              <a:t>акции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. </a:t>
            </a:r>
          </a:p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714620"/>
            <a:ext cx="41052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642918"/>
            <a:ext cx="7498080" cy="4800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Кроме базовых форм организации бизнеса США и Англии распространены смешанные или гибридные формы.</a:t>
            </a:r>
          </a:p>
          <a:p>
            <a:pPr>
              <a:buNone/>
            </a:pP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Их четыре:</a:t>
            </a:r>
          </a:p>
          <a:p>
            <a:pPr lvl="0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совместные предприятия</a:t>
            </a:r>
          </a:p>
          <a:p>
            <a:pPr lvl="0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партнёрство с ограниченной ответственностью</a:t>
            </a:r>
          </a:p>
          <a:p>
            <a:pPr lvl="0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кооперативы</a:t>
            </a:r>
          </a:p>
          <a:p>
            <a:pPr lvl="0"/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франчайзинг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14290"/>
            <a:ext cx="7498080" cy="3786214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</a:rPr>
              <a:t>Когда одной фирме не хватает собственных средств для осуществления проекта, две или более фирм образуют совместное предприятие.</a:t>
            </a:r>
          </a:p>
          <a:p>
            <a:pPr algn="just"/>
            <a:r>
              <a:rPr lang="ru-RU" b="1" u="sng" dirty="0" smtClean="0">
                <a:solidFill>
                  <a:srgbClr val="003300"/>
                </a:solidFill>
              </a:rPr>
              <a:t>Совместное предприятие </a:t>
            </a:r>
            <a:r>
              <a:rPr lang="ru-RU" b="1" dirty="0" smtClean="0">
                <a:solidFill>
                  <a:srgbClr val="003300"/>
                </a:solidFill>
              </a:rPr>
              <a:t>– ассоциация двух или более фирм, организованная с какой либо ограниченной целью.</a:t>
            </a:r>
          </a:p>
          <a:p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643314"/>
            <a:ext cx="4200522" cy="280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357166"/>
            <a:ext cx="7498080" cy="312420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u="sng" dirty="0" smtClean="0">
                <a:solidFill>
                  <a:srgbClr val="003300"/>
                </a:solidFill>
              </a:rPr>
              <a:t>Синдикат</a:t>
            </a:r>
            <a:r>
              <a:rPr lang="ru-RU" b="1" dirty="0" smtClean="0">
                <a:solidFill>
                  <a:srgbClr val="003300"/>
                </a:solidFill>
              </a:rPr>
              <a:t> – другой тип ассоциации фирм, обычно созданный с ещё более узкой целью, чем совместное предприятие. (</a:t>
            </a:r>
            <a:r>
              <a:rPr lang="ru-RU" b="1" i="1" dirty="0" smtClean="0">
                <a:solidFill>
                  <a:srgbClr val="003300"/>
                </a:solidFill>
              </a:rPr>
              <a:t>например</a:t>
            </a:r>
            <a:r>
              <a:rPr lang="ru-RU" b="1" dirty="0" smtClean="0">
                <a:solidFill>
                  <a:srgbClr val="003300"/>
                </a:solidFill>
              </a:rPr>
              <a:t>, группа банков может сформировать синдикат для осуществления очень крупного займа, который каждый в отдельности не смог бы получить).</a:t>
            </a:r>
          </a:p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429000"/>
            <a:ext cx="50387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42852"/>
            <a:ext cx="7498080" cy="2928958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Партнёрства (компании, товарищества) с ограниченной 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ответственностью имеет одного и более основных партнёров, которые вкладывают капитал, ведут дела и несут обязательства. Существует один или более партнёров, которые вкладывают капитал, но не управляют предприятием и не разделяют ответственность за его работу.</a:t>
            </a:r>
          </a:p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214686"/>
            <a:ext cx="4214842" cy="32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928670"/>
            <a:ext cx="7498080" cy="48006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Кооперативы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– 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это бизнес, которым владеют и управляют его члены: обычно это заказчики, поставщики, а иногда и работники предприятия. Каждый член кооператива имеет только один голос.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</a:t>
            </a:r>
            <a:endParaRPr lang="ru-RU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Отличаются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 кооперативы от товариществ с ограниченной ответственностью – контролем и распределением доходов. Чистый доход кооператива распределяется пропорционально между его членами материальному и трудовому вкладу каждого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357166"/>
            <a:ext cx="7498080" cy="2909894"/>
          </a:xfrm>
        </p:spPr>
        <p:txBody>
          <a:bodyPr>
            <a:normAutofit fontScale="70000" lnSpcReduction="20000"/>
          </a:bodyPr>
          <a:lstStyle/>
          <a:p>
            <a:r>
              <a:rPr lang="ru-RU" b="1" u="sng" dirty="0" err="1" smtClean="0">
                <a:solidFill>
                  <a:srgbClr val="003300"/>
                </a:solidFill>
                <a:latin typeface="Comic Sans MS" pitchFamily="66" charset="0"/>
              </a:rPr>
              <a:t>Франчайзинг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– использование торговой марки, торгового имени или авторского права крупных фирм мелкими. (сеть ресторанов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МакДоналдс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по всему миру, производство косметических средств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Проктер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энд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Гэмбл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, выпуск автомобилей и телевизоров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Дэу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и мн. другое). Как правило. Крупная фирма перекладывает на малый бизнес проблемы, связанные с реализацией товара.</a:t>
            </a:r>
          </a:p>
          <a:p>
            <a:endParaRPr lang="ru-RU" dirty="0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857496"/>
            <a:ext cx="5072074" cy="38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214290"/>
            <a:ext cx="5214974" cy="642942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Малый бизнес характеризуется независимым управлением, единоличным владением, собственным капиталом, локальным районом операций, малыми размерами. При определении малого бизнеса используют </a:t>
            </a:r>
            <a:r>
              <a:rPr lang="ru-RU" b="1" i="1" dirty="0" smtClean="0">
                <a:solidFill>
                  <a:srgbClr val="003300"/>
                </a:solidFill>
                <a:latin typeface="Comic Sans MS" pitchFamily="66" charset="0"/>
              </a:rPr>
              <a:t>качественные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и </a:t>
            </a:r>
            <a:r>
              <a:rPr lang="ru-RU" b="1" i="1" dirty="0" smtClean="0">
                <a:solidFill>
                  <a:srgbClr val="003300"/>
                </a:solidFill>
                <a:latin typeface="Comic Sans MS" pitchFamily="66" charset="0"/>
              </a:rPr>
              <a:t>количественные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признаки (критерии).</a:t>
            </a:r>
          </a:p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285992"/>
            <a:ext cx="286806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7498080" cy="3143272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Концерн	многоотраслевое акционерное общество, контролирующее предприятия через систему участия. </a:t>
            </a: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Концерн приобретает контрольный пакет акций различных компаний, являющихся по отношению к нему дочерними. В свою очередь дочерние компании также могут владеть контрольными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пакетами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акций других акционерных компаний, нередко расположенных в других странах.</a:t>
            </a:r>
          </a:p>
          <a:p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357562"/>
            <a:ext cx="48101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980728"/>
            <a:ext cx="7498080" cy="4800600"/>
          </a:xfrm>
        </p:spPr>
        <p:txBody>
          <a:bodyPr>
            <a:normAutofit fontScale="92500" lnSpcReduction="20000"/>
          </a:bodyPr>
          <a:lstStyle/>
          <a:p>
            <a:pPr marL="82296" indent="0">
              <a:buNone/>
            </a:pPr>
            <a:r>
              <a:rPr lang="ru-RU" b="1" u="sng" dirty="0">
                <a:latin typeface="Comic Sans MS" pitchFamily="66" charset="0"/>
              </a:rPr>
              <a:t>Цель</a:t>
            </a:r>
            <a:r>
              <a:rPr lang="ru-RU" b="1" dirty="0">
                <a:latin typeface="Comic Sans MS" pitchFamily="66" charset="0"/>
              </a:rPr>
              <a:t>: Изучить основные организационно-правовые формы организации малого бизнеса в РК и за рубежом. Установить их основные отличия. Выявить преимущества и недостатки.</a:t>
            </a:r>
          </a:p>
          <a:p>
            <a:pPr marL="82296" indent="0">
              <a:buNone/>
            </a:pPr>
            <a:r>
              <a:rPr lang="ru-RU" b="1" u="sng" dirty="0">
                <a:latin typeface="Comic Sans MS" pitchFamily="66" charset="0"/>
              </a:rPr>
              <a:t>Перечень вопросов, выносимых для рассмотрения:</a:t>
            </a:r>
            <a:endParaRPr lang="ru-RU" b="1" dirty="0">
              <a:latin typeface="Comic Sans MS" pitchFamily="66" charset="0"/>
            </a:endParaRPr>
          </a:p>
          <a:p>
            <a:pPr lvl="0"/>
            <a:r>
              <a:rPr lang="ru-RU" b="1" dirty="0">
                <a:latin typeface="Comic Sans MS" pitchFamily="66" charset="0"/>
              </a:rPr>
              <a:t>Организационно-правовые формы хозяйствования </a:t>
            </a:r>
          </a:p>
          <a:p>
            <a:pPr lvl="0"/>
            <a:r>
              <a:rPr lang="ru-RU" b="1" dirty="0">
                <a:latin typeface="Comic Sans MS" pitchFamily="66" charset="0"/>
              </a:rPr>
              <a:t>Организационно-экономические формы хозяйствования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05530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42852"/>
            <a:ext cx="5072098" cy="6429420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solidFill>
                  <a:srgbClr val="003300"/>
                </a:solidFill>
                <a:latin typeface="Comic Sans MS" pitchFamily="66" charset="0"/>
              </a:rPr>
              <a:t>Ассоциации 	форма добровольного объединения экономически самостоятельных предприятий, организаций, которые одновременно могут входить в другие образования. В состав ассоциации, как правило, входят </a:t>
            </a:r>
            <a:r>
              <a:rPr lang="ru-RU" sz="3400" b="1" dirty="0" err="1" smtClean="0">
                <a:solidFill>
                  <a:srgbClr val="003300"/>
                </a:solidFill>
                <a:latin typeface="Comic Sans MS" pitchFamily="66" charset="0"/>
              </a:rPr>
              <a:t>односпециализированные</a:t>
            </a:r>
            <a:r>
              <a:rPr lang="ru-RU" sz="3400" b="1" dirty="0" smtClean="0">
                <a:solidFill>
                  <a:srgbClr val="003300"/>
                </a:solidFill>
                <a:latin typeface="Comic Sans MS" pitchFamily="66" charset="0"/>
              </a:rPr>
              <a:t> предприятия и организации, расположенные на определенной территории. </a:t>
            </a:r>
          </a:p>
          <a:p>
            <a:r>
              <a:rPr lang="ru-RU" sz="3400" b="1" dirty="0" smtClean="0">
                <a:solidFill>
                  <a:srgbClr val="003300"/>
                </a:solidFill>
                <a:latin typeface="Comic Sans MS" pitchFamily="66" charset="0"/>
              </a:rPr>
              <a:t>Основная цель создания ассоциаций – совместные решения научно-технических, производственных, экономических, социальных и других задач.</a:t>
            </a:r>
          </a:p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14290"/>
            <a:ext cx="33432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78619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428604"/>
            <a:ext cx="7422672" cy="581979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</a:rPr>
              <a:t>Консорциум	</a:t>
            </a:r>
            <a:r>
              <a:rPr lang="ru-RU" b="1" dirty="0" smtClean="0">
                <a:solidFill>
                  <a:srgbClr val="003300"/>
                </a:solidFill>
              </a:rPr>
              <a:t>- это объединение </a:t>
            </a:r>
            <a:r>
              <a:rPr lang="ru-RU" b="1" dirty="0" smtClean="0">
                <a:solidFill>
                  <a:srgbClr val="003300"/>
                </a:solidFill>
              </a:rPr>
              <a:t>предпринимателей с целью совместного проведения крупной финансовой операции (Например, осуществление значительных инвестиций, в крупный промышленный проект). Такое объединение предпринимателей имеет возможность вложить средства в крупный проект, при этом значительно уменьшается риск, возникающий при крупных вложениях, так как ответственность раскладывается на множество участников. В условиях научно-технической революции консорциумы возникают в новых отраслях и на стыке различных отраслей и предусматривают проведение совместных научных исследований.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285728"/>
            <a:ext cx="3929090" cy="6215106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b="1" u="sng" dirty="0" smtClean="0">
                <a:solidFill>
                  <a:srgbClr val="003300"/>
                </a:solidFill>
              </a:rPr>
              <a:t>Синдикат</a:t>
            </a:r>
            <a:r>
              <a:rPr lang="ru-RU" b="1" dirty="0" smtClean="0">
                <a:solidFill>
                  <a:srgbClr val="003300"/>
                </a:solidFill>
              </a:rPr>
              <a:t>	</a:t>
            </a:r>
            <a:r>
              <a:rPr lang="ru-RU" b="1" dirty="0" smtClean="0">
                <a:solidFill>
                  <a:srgbClr val="003300"/>
                </a:solidFill>
              </a:rPr>
              <a:t>- это объединение </a:t>
            </a:r>
            <a:r>
              <a:rPr lang="ru-RU" b="1" dirty="0" smtClean="0">
                <a:solidFill>
                  <a:srgbClr val="003300"/>
                </a:solidFill>
              </a:rPr>
              <a:t>сбыта продукции предпринимателями одной отрасли с целью устранения излишней конкуренции между ними.</a:t>
            </a:r>
          </a:p>
          <a:p>
            <a:pPr algn="just"/>
            <a:r>
              <a:rPr lang="ru-RU" b="1" u="sng" dirty="0" smtClean="0">
                <a:solidFill>
                  <a:srgbClr val="003300"/>
                </a:solidFill>
              </a:rPr>
              <a:t>Картель </a:t>
            </a:r>
            <a:r>
              <a:rPr lang="ru-RU" b="1" dirty="0" smtClean="0">
                <a:solidFill>
                  <a:srgbClr val="003300"/>
                </a:solidFill>
              </a:rPr>
              <a:t>- </a:t>
            </a:r>
            <a:r>
              <a:rPr lang="ru-RU" b="1" dirty="0" smtClean="0">
                <a:solidFill>
                  <a:srgbClr val="003300"/>
                </a:solidFill>
              </a:rPr>
              <a:t>	</a:t>
            </a:r>
            <a:endParaRPr lang="ru-RU" b="1" dirty="0" smtClean="0">
              <a:solidFill>
                <a:srgbClr val="003300"/>
              </a:solidFill>
            </a:endParaRPr>
          </a:p>
          <a:p>
            <a:pPr algn="just"/>
            <a:r>
              <a:rPr lang="ru-RU" b="1" dirty="0" smtClean="0">
                <a:solidFill>
                  <a:srgbClr val="003300"/>
                </a:solidFill>
              </a:rPr>
              <a:t>означает </a:t>
            </a:r>
            <a:r>
              <a:rPr lang="ru-RU" b="1" dirty="0" smtClean="0">
                <a:solidFill>
                  <a:srgbClr val="003300"/>
                </a:solidFill>
              </a:rPr>
              <a:t>соглашение между предприятиями одной отрасли о ценах на продукцию, услуги, о разделе рынков сбыта, долях в общем объеме производства и др.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643050"/>
            <a:ext cx="40957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85728"/>
            <a:ext cx="7498080" cy="283845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Финансово-промышленные группы (ФПГ) представляют собой объединение промышленного, банковского, страхового и торгового капиталов, а также интеллектуального потенциала предприятий и организаций.</a:t>
            </a:r>
          </a:p>
          <a:p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357562"/>
            <a:ext cx="3976694" cy="2883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85728"/>
            <a:ext cx="7498080" cy="333852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</a:rPr>
              <a:t>Преимущества малого бизнеса особенно проявляются в такой форме, как венчурное (рисковое) предпринимательство. Рисковым бизнесменом может быть и финансист, и инженер, и предприниматель.</a:t>
            </a:r>
          </a:p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357562"/>
            <a:ext cx="40290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82296" indent="0" algn="ctr">
              <a:buNone/>
            </a:pPr>
            <a:r>
              <a:rPr lang="ru-RU" b="1" u="sng" dirty="0">
                <a:solidFill>
                  <a:srgbClr val="003300"/>
                </a:solidFill>
              </a:rPr>
              <a:t>Контрольные вопросы для самопроверки.</a:t>
            </a:r>
            <a:endParaRPr lang="ru-RU" b="1" dirty="0">
              <a:solidFill>
                <a:srgbClr val="003300"/>
              </a:solidFill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ru-RU" b="1" dirty="0">
                <a:solidFill>
                  <a:srgbClr val="003300"/>
                </a:solidFill>
              </a:rPr>
              <a:t>Какие организационно-правовые формы предпринимательской деятельности создаются за рубежом? В чем их особенности?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b="1" dirty="0">
                <a:solidFill>
                  <a:srgbClr val="003300"/>
                </a:solidFill>
              </a:rPr>
              <a:t>Какие организационно-правовые формы предпринимательской деятельности создаются в РК? В чем их особенности?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b="1" dirty="0">
                <a:solidFill>
                  <a:srgbClr val="003300"/>
                </a:solidFill>
              </a:rPr>
              <a:t>Каков порядок регистрации и лицензирования предприятий различных организационно-правовых форм хозяйствования?</a:t>
            </a:r>
          </a:p>
          <a:p>
            <a:pPr marL="596646" lvl="0" indent="-514350">
              <a:buFont typeface="+mj-lt"/>
              <a:buAutoNum type="arabicPeriod"/>
            </a:pPr>
            <a:r>
              <a:rPr lang="ru-RU" b="1" dirty="0">
                <a:solidFill>
                  <a:srgbClr val="003300"/>
                </a:solidFill>
              </a:rPr>
              <a:t>Назовите сущность франчайзинга, его сущность и недостатки.</a:t>
            </a:r>
          </a:p>
          <a:p>
            <a:pPr marL="82296" indent="0">
              <a:buNone/>
            </a:pPr>
            <a:r>
              <a:rPr lang="ru-RU" b="1" dirty="0">
                <a:solidFill>
                  <a:srgbClr val="003300"/>
                </a:solidFill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0404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7929618" cy="6715148"/>
          </a:xfrm>
        </p:spPr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rgbClr val="003300"/>
                </a:solidFill>
                <a:latin typeface="Comic Sans MS" pitchFamily="66" charset="0"/>
              </a:rPr>
              <a:t>МНОГОУКЛАДНАЯ ЭКОНОМИКА - одна из категорий экономики в современном мире. </a:t>
            </a:r>
          </a:p>
          <a:p>
            <a:pPr algn="just"/>
            <a:r>
              <a:rPr lang="ru-RU" sz="2800" b="1" dirty="0" smtClean="0">
                <a:solidFill>
                  <a:srgbClr val="003300"/>
                </a:solidFill>
                <a:latin typeface="Comic Sans MS" pitchFamily="66" charset="0"/>
              </a:rPr>
              <a:t>Уклад </a:t>
            </a:r>
            <a:r>
              <a:rPr lang="ru-RU" sz="2800" b="1" dirty="0" smtClean="0">
                <a:solidFill>
                  <a:srgbClr val="003300"/>
                </a:solidFill>
                <a:latin typeface="Comic Sans MS" pitchFamily="66" charset="0"/>
              </a:rPr>
              <a:t>- определенный тип производственных отношений со специфической системой хозяйствования и организацией жизнедеятельности субъектов уклада. Сочетание этих элементов придает своеобразие в целом блоку социально-экономических отношений укладу и формирует их множественность в экономике.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52"/>
            <a:ext cx="7858180" cy="6715148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Выделяют следующие основные уклады современной экономики:</a:t>
            </a:r>
          </a:p>
          <a:p>
            <a:pPr algn="just"/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 государственный уклад развивается на основе государственных предприятий и организаций, а также на основе государственных ресурсов (финансовых, земельных,   минеральных;  недвижимости). Доля государственного хозяйства различна (до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20-30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%). Хозяйство и ресурсы позволяют  государству  при  этом выполнять регулирующие социальные и экономические функции;</a:t>
            </a:r>
          </a:p>
          <a:p>
            <a:pPr algn="just">
              <a:buNone/>
            </a:pPr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 уклад среднего и крупного предпринимательства, основанного на акционерной собственности. Распространен в большинстве производственных и социально-инфраструктурных отраслей и сфер    народного    хозяйства. В рамках этого уклада развиваются также недавно возникшие производственные структуры, основанные на долевой собственности трудовых коллективов;</a:t>
            </a:r>
          </a:p>
          <a:p>
            <a:pPr algn="just"/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мелко-предпринимательский уклад (малый бизнес) охватывает преимущественно сферы производства товаров для потребления и соответствующих услуг (торговля, бытовое обслуживание, посредническая деятельность), он активно также развивается в сфере инноваций и научного обслуживания. Этот уклад основан на индивидуально-частной и мелкогрупповой (долевой) собственности;</a:t>
            </a:r>
          </a:p>
          <a:p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14290"/>
            <a:ext cx="7858180" cy="650085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монопольно-олигархический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уклад включает в себя крупные народнохозяйственные комплексы. Охватывает такие отрасли, как электронная, информационная, энергетическая, нефтедобывающая и др.</a:t>
            </a:r>
          </a:p>
          <a:p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 кооперативный уклад существует в таких формах кооперации, как потребительская, кредитная,   а также  в   материально-технической сфере сельского хозяйства;</a:t>
            </a:r>
          </a:p>
          <a:p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 получивший    значительное развитие теневой уклад, суть которого   деятельность вне рамок закона. Его формы многообразны - это уход от налогов, коррупция, нелегальное  производство (наркобизнес и продажа оружия);</a:t>
            </a:r>
          </a:p>
          <a:p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 семейный уклад, роль и значение которого возрастает вследствие повышения роли собственности на объекты непроизводственного и смешанного назначения, соединяя в нем потребительские и производственные функции.</a:t>
            </a:r>
          </a:p>
          <a:p>
            <a:endParaRPr lang="ru-RU" b="1" dirty="0" smtClean="0">
              <a:solidFill>
                <a:srgbClr val="003300"/>
              </a:solidFill>
              <a:latin typeface="Comic Sans MS" pitchFamily="66" charset="0"/>
            </a:endParaRPr>
          </a:p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Движущей силой большинства укладов является предпринимательство, которое составляет предпосылку и основу развития современной экономики как многоукладной. Роль регулятора деятельности и взаимодействия между укладами берет на себя государство, которое системой законов защищает интересы любого уклада, независимо от форм собственности, организации производства и пр.</a:t>
            </a:r>
          </a:p>
          <a:p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5357850" cy="671514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Многоукладность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свойственна экономике переходных периодов, когда рядом со старыми укладами формируются новые. В процессе демонтажа советской системы хозяйствования в аграрном секторе сложилось, по меньшей мере, три уклада. Во-первых, это крупные и средние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агропредприятия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наследники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колхозов и совхозов. Во-вторых, это фермерские хозяйства. Третий уклад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-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это личные подсобные хозяйства. Заметим, что классификация эта достаточно условна, на самом деле укладов больше, четкие границы между ними провести невозможно: статистика не отражает всего разнообразия форм хозяйствования. Некоторые </a:t>
            </a:r>
            <a:r>
              <a:rPr lang="ru-RU" b="1" dirty="0" err="1" smtClean="0">
                <a:solidFill>
                  <a:srgbClr val="003300"/>
                </a:solidFill>
                <a:latin typeface="Comic Sans MS" pitchFamily="66" charset="0"/>
              </a:rPr>
              <a:t>агропредприятия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распались на более мелкие. 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5015" y="285728"/>
            <a:ext cx="388484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8012" y="3019425"/>
            <a:ext cx="2591620" cy="348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715436" cy="4214842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</a:rPr>
              <a:t>Среди индивидуальных хозяйств есть такие, которые обеспечивают только простое воспроизводство, а есть высокотоварные, почти плантационные, практически неотличимые от фермерских. Последние также очень разнообразны и по организации (от семейных хозяйств до предприятий с наемными рабочими), и по площади землепользования (от 5-10 до </a:t>
            </a: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</a:rPr>
              <a:t>1000 </a:t>
            </a: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</a:rPr>
              <a:t>и более гектаров), и по доходам. А есть еще сельские предприниматели, которые, в отличие от фермеров, не ограничиваются сельским хозяйством, но делают ставку на переработку сырья. Есть такая форма хозяйствования, как сезонная аренда земли. Не стоит забывать и городских дачников </a:t>
            </a: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</a:rPr>
              <a:t>- не </a:t>
            </a:r>
            <a:r>
              <a:rPr lang="ru-RU" sz="1600" b="1" dirty="0" smtClean="0">
                <a:solidFill>
                  <a:srgbClr val="003300"/>
                </a:solidFill>
                <a:latin typeface="Comic Sans MS" pitchFamily="66" charset="0"/>
              </a:rPr>
              <a:t>тех, что разводят цветы «для красоты», а тех, кто выращивает картошку и овощи на шести сотках, кто помогает своим деревенским родственникам вести хозяйство или, унаследовав их дома, продолжает заниматься производством продукции на рынок и получает от этого доход, не сравнимый с мизерными городскими зарплатами.</a:t>
            </a:r>
            <a:endParaRPr lang="ru-RU" sz="1600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14752"/>
            <a:ext cx="4357688" cy="289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714752"/>
            <a:ext cx="4071966" cy="289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42852"/>
            <a:ext cx="4000528" cy="650085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Сегодня в Западной Европе и США сложились три базовых правовых формы организации бизнеса:</a:t>
            </a:r>
          </a:p>
          <a:p>
            <a:pPr lvl="0" algn="just"/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Единоличное владение (единоличная собственность)</a:t>
            </a:r>
          </a:p>
          <a:p>
            <a:pPr lvl="0" algn="just"/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Партнёрство (компания, товарищество)</a:t>
            </a:r>
          </a:p>
          <a:p>
            <a:pPr lvl="0" algn="just"/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Корпорация.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357562"/>
            <a:ext cx="4104262" cy="2714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571480"/>
            <a:ext cx="27051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285728"/>
            <a:ext cx="7498080" cy="2195514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Единоличное владение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 – это бизнес, в котором собственником и предпринимателем является </a:t>
            </a:r>
            <a:r>
              <a:rPr lang="ru-RU" u="sng" dirty="0" smtClean="0">
                <a:solidFill>
                  <a:srgbClr val="003300"/>
                </a:solidFill>
                <a:latin typeface="Comic Sans MS" pitchFamily="66" charset="0"/>
              </a:rPr>
              <a:t>одно лицо</a:t>
            </a:r>
            <a:r>
              <a:rPr lang="ru-RU" dirty="0" smtClean="0">
                <a:solidFill>
                  <a:srgbClr val="003300"/>
                </a:solidFill>
                <a:latin typeface="Comic Sans MS" pitchFamily="66" charset="0"/>
              </a:rPr>
              <a:t>.</a:t>
            </a:r>
          </a:p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357430"/>
            <a:ext cx="331802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120</TotalTime>
  <Words>1143</Words>
  <Application>Microsoft Office PowerPoint</Application>
  <PresentationFormat>Экран (4:3)</PresentationFormat>
  <Paragraphs>63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Оля</cp:lastModifiedBy>
  <cp:revision>17</cp:revision>
  <dcterms:modified xsi:type="dcterms:W3CDTF">2014-01-11T03:22:00Z</dcterms:modified>
</cp:coreProperties>
</file>